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2" r:id="rId9"/>
    <p:sldId id="263" r:id="rId10"/>
    <p:sldId id="267" r:id="rId11"/>
    <p:sldId id="264" r:id="rId12"/>
    <p:sldId id="266" r:id="rId13"/>
    <p:sldId id="268" r:id="rId14"/>
    <p:sldId id="283" r:id="rId15"/>
    <p:sldId id="286" r:id="rId16"/>
    <p:sldId id="269" r:id="rId17"/>
    <p:sldId id="270" r:id="rId18"/>
    <p:sldId id="277" r:id="rId19"/>
    <p:sldId id="271" r:id="rId20"/>
    <p:sldId id="281" r:id="rId21"/>
    <p:sldId id="272" r:id="rId22"/>
    <p:sldId id="273" r:id="rId23"/>
    <p:sldId id="274" r:id="rId24"/>
    <p:sldId id="276" r:id="rId25"/>
    <p:sldId id="278" r:id="rId26"/>
    <p:sldId id="285" r:id="rId27"/>
    <p:sldId id="280" r:id="rId28"/>
    <p:sldId id="282" r:id="rId29"/>
    <p:sldId id="284" r:id="rId30"/>
    <p:sldId id="279" r:id="rId31"/>
    <p:sldId id="275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058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058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8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8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058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33AF853-61C0-4740-B7F5-9366782B93F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374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498A3A-D2C0-4B74-B764-430A3AECF2C7}" type="slidenum">
              <a:rPr lang="en-US"/>
              <a:pPr/>
              <a:t>1</a:t>
            </a:fld>
            <a:endParaRPr lang="en-US"/>
          </a:p>
        </p:txBody>
      </p:sp>
      <p:sp>
        <p:nvSpPr>
          <p:cNvPr id="206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6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8627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0770" name="Group 2"/>
          <p:cNvGrpSpPr>
            <a:grpSpLocks/>
          </p:cNvGrpSpPr>
          <p:nvPr/>
        </p:nvGrpSpPr>
        <p:grpSpPr bwMode="auto">
          <a:xfrm>
            <a:off x="-498475" y="1311275"/>
            <a:ext cx="10429875" cy="5908675"/>
            <a:chOff x="-313" y="824"/>
            <a:chExt cx="6570" cy="3722"/>
          </a:xfrm>
        </p:grpSpPr>
        <p:sp>
          <p:nvSpPr>
            <p:cNvPr id="160771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en-US"/>
            </a:p>
          </p:txBody>
        </p:sp>
        <p:sp>
          <p:nvSpPr>
            <p:cNvPr id="160772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en-US"/>
            </a:p>
          </p:txBody>
        </p:sp>
        <p:sp>
          <p:nvSpPr>
            <p:cNvPr id="160773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en-US"/>
            </a:p>
          </p:txBody>
        </p:sp>
        <p:sp>
          <p:nvSpPr>
            <p:cNvPr id="160774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en-US"/>
            </a:p>
          </p:txBody>
        </p:sp>
        <p:sp>
          <p:nvSpPr>
            <p:cNvPr id="160775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en-US"/>
            </a:p>
          </p:txBody>
        </p:sp>
        <p:sp>
          <p:nvSpPr>
            <p:cNvPr id="160776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en-US"/>
            </a:p>
          </p:txBody>
        </p:sp>
        <p:sp>
          <p:nvSpPr>
            <p:cNvPr id="160777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en-US"/>
            </a:p>
          </p:txBody>
        </p:sp>
        <p:sp>
          <p:nvSpPr>
            <p:cNvPr id="160778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en-US"/>
            </a:p>
          </p:txBody>
        </p:sp>
        <p:sp>
          <p:nvSpPr>
            <p:cNvPr id="160779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en-US"/>
            </a:p>
          </p:txBody>
        </p:sp>
        <p:sp>
          <p:nvSpPr>
            <p:cNvPr id="160780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en-US"/>
            </a:p>
          </p:txBody>
        </p:sp>
        <p:sp>
          <p:nvSpPr>
            <p:cNvPr id="160781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en-US"/>
            </a:p>
          </p:txBody>
        </p:sp>
        <p:sp>
          <p:nvSpPr>
            <p:cNvPr id="160782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en-US"/>
            </a:p>
          </p:txBody>
        </p:sp>
        <p:sp>
          <p:nvSpPr>
            <p:cNvPr id="160783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en-US"/>
            </a:p>
          </p:txBody>
        </p:sp>
        <p:sp>
          <p:nvSpPr>
            <p:cNvPr id="160784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en-US"/>
            </a:p>
          </p:txBody>
        </p:sp>
        <p:sp>
          <p:nvSpPr>
            <p:cNvPr id="160785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2" y="3504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 vert="eaVert"/>
            <a:lstStyle/>
            <a:p>
              <a:pPr algn="ctr"/>
              <a:endParaRPr lang="en-US"/>
            </a:p>
          </p:txBody>
        </p:sp>
        <p:sp>
          <p:nvSpPr>
            <p:cNvPr id="160786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 vert="eaVert"/>
            <a:lstStyle/>
            <a:p>
              <a:pPr algn="ctr"/>
              <a:endParaRPr lang="en-US"/>
            </a:p>
          </p:txBody>
        </p:sp>
        <p:sp>
          <p:nvSpPr>
            <p:cNvPr id="160787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160788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160789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160790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160791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160792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160793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en-US"/>
            </a:p>
          </p:txBody>
        </p:sp>
        <p:sp>
          <p:nvSpPr>
            <p:cNvPr id="160794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160795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160796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160797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160798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en-US"/>
            </a:p>
          </p:txBody>
        </p:sp>
        <p:sp>
          <p:nvSpPr>
            <p:cNvPr id="160799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en-US"/>
            </a:p>
          </p:txBody>
        </p:sp>
        <p:sp>
          <p:nvSpPr>
            <p:cNvPr id="160800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en-US"/>
            </a:p>
          </p:txBody>
        </p:sp>
        <p:sp>
          <p:nvSpPr>
            <p:cNvPr id="160801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en-US"/>
            </a:p>
          </p:txBody>
        </p:sp>
        <p:sp>
          <p:nvSpPr>
            <p:cNvPr id="160802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en-US"/>
            </a:p>
          </p:txBody>
        </p:sp>
        <p:sp>
          <p:nvSpPr>
            <p:cNvPr id="160803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04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05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06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07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08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09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10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11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12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13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14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15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16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17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18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19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20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21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22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23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24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25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26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27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28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29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30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31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32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33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34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35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36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37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38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39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40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41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42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43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44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45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46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47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48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49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50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51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52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53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54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55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56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57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58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59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60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61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62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63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64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65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66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67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68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69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70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71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72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73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74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75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76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77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78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79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80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81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82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83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84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85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86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87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88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89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90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91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92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93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94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95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96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97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98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99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00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01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02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03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04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05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06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07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08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09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10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11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12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13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14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15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16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17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18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19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20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21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22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23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24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25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26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27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28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29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30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31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32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33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34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35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36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37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38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39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40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41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42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43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44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45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46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47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48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49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50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51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52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53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54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55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56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57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58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59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60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61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62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63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64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65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66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67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68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69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70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71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72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73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74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75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76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77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78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79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80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81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82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83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84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85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0986" name="Rectangle 2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446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60987" name="Rectangle 2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0988" name="Rectangle 2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60989" name="Rectangle 221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60990" name="Rectangle 2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85513AC-5FF6-40E4-B93C-E40DDCDE66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7C8A544-CC9C-462E-B876-BE6CE2DEB87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881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94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94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F513DE4-1B65-4B3C-A46D-F6791E96036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7091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6BCB7143-2498-4204-A6E4-8AB9C1DA9A8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988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6D01831-B164-4DDC-9A77-51C62EDA7FE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59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DBDB5D2-12A0-4DA5-9859-D3B131E28B8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883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FDAC7A0-9304-453C-A173-A57E0A2F25E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23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5112899-85CD-42E5-8B98-49E5E11B4C4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080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AFB526F-A963-4499-942B-090E5CCB8D5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14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03791AE-4220-4266-8E38-CD450FB659C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675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998E122-89BD-44EF-9228-0EA565FC6F9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763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13A02CA-9D05-43C4-BF85-01A5E9CBB69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888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746" name="Group 2"/>
          <p:cNvGrpSpPr>
            <a:grpSpLocks/>
          </p:cNvGrpSpPr>
          <p:nvPr/>
        </p:nvGrpSpPr>
        <p:grpSpPr bwMode="auto">
          <a:xfrm>
            <a:off x="-496888" y="1308100"/>
            <a:ext cx="10429876" cy="5908675"/>
            <a:chOff x="-313" y="824"/>
            <a:chExt cx="6570" cy="3722"/>
          </a:xfrm>
        </p:grpSpPr>
        <p:sp>
          <p:nvSpPr>
            <p:cNvPr id="159747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48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49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50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51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52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53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54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55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56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57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58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59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60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61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2" y="3504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 vert="eaVert"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62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 vert="eaVert"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63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64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65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66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67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68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69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70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71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72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73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74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75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76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77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78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9779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780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781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782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783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784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785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786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787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788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789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790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791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792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793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794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795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796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797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798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799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00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01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02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03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04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05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06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07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08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09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10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11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12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13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14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15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16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17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18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19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20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21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22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23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24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25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26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27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28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29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30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31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32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33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34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35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36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37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38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39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40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41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42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43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44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45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46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47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48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49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50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51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52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53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54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55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56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57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58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59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60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61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62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63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64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65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66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67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68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69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70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71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72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73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74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75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76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77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78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79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80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81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82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83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84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85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86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87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88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89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90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91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92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93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94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95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96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97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98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99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00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01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02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03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04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05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06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07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08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09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10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11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12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13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14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15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16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17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18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19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20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21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22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23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24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25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26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27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28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29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30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31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32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33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34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35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36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37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38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39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40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41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42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43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44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45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46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47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48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49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50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51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52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53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54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55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56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57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58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59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60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61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9962" name="Rectangle 2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3343C0F9-72C5-4D4C-A284-B100B66BEC8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59964" name="Rectangle 22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159965" name="Rectangle 22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159966" name="Rectangle 2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9969" name="Rectangle 22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0.wav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3.wav"/><Relationship Id="rId2" Type="http://schemas.openxmlformats.org/officeDocument/2006/relationships/audio" Target="../media/audio12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6.wav"/><Relationship Id="rId5" Type="http://schemas.openxmlformats.org/officeDocument/2006/relationships/audio" Target="../media/audio15.wav"/><Relationship Id="rId4" Type="http://schemas.openxmlformats.org/officeDocument/2006/relationships/audio" Target="../media/audio14.wav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5.wav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2.png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by Charles Kimball, EME2040</a:t>
            </a:r>
          </a:p>
        </p:txBody>
      </p:sp>
      <p:sp>
        <p:nvSpPr>
          <p:cNvPr id="1853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Internet Milestones</a:t>
            </a: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1979</a:t>
            </a:r>
          </a:p>
        </p:txBody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Two graduate students at Duke University, Jim Ellis &amp; Tom Truscott, create USENET, the oldest bulletin board system still in use.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1986</a:t>
            </a:r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National Science Foundation establishes NSFNET, a network for schools, government offices, military bases and research laboratories.  Top speed is 56Kbps.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1989</a:t>
            </a:r>
          </a:p>
        </p:txBody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By now Compuserve has 500,000 users.  Together with MCI, it launches the first commercial e-mail service.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1990</a:t>
            </a:r>
          </a:p>
        </p:txBody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Tim Berners-Lee, a scientist at the European Laboratory for Particle Physics (CERN) in Switzerland, creates and launches the World Wide Web.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1992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91100"/>
          </a:xfrm>
        </p:spPr>
        <p:txBody>
          <a:bodyPr/>
          <a:lstStyle/>
          <a:p>
            <a:r>
              <a:rPr lang="en-US" dirty="0" smtClean="0"/>
              <a:t> A </a:t>
            </a:r>
            <a:r>
              <a:rPr lang="en-US" dirty="0" err="1" smtClean="0"/>
              <a:t>photoshopped</a:t>
            </a:r>
            <a:r>
              <a:rPr lang="en-US" dirty="0" smtClean="0"/>
              <a:t> picture of four comedy singers from the CERN lab becomes the first photo posted on the Internet.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663882"/>
            <a:ext cx="5105400" cy="4061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06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Also 1992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86300"/>
          </a:xfrm>
        </p:spPr>
        <p:txBody>
          <a:bodyPr/>
          <a:lstStyle/>
          <a:p>
            <a:r>
              <a:rPr lang="en-US" dirty="0" smtClean="0"/>
              <a:t>The first text message is sent, from a PC to a mobile phone; it said “Merry Christmas.”  It went unanswered because a way to respond to text messages wouldn’t be invented until the next year.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27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1993</a:t>
            </a:r>
          </a:p>
        </p:txBody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America Online opens its private e-mail service to the Internet.  Within a few years AOL becomes the largest Internet service provider (ISP), and even buys the one it replaced, Compuserve.</a:t>
            </a:r>
          </a:p>
          <a:p>
            <a:r>
              <a:rPr lang="en-US"/>
              <a:t>Mark Andreessen invents Mosaic, the first browser that can view graphics.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198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98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98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198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198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198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1994</a:t>
            </a:r>
          </a:p>
        </p:txBody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 Filo and Jerry Yang, two graduate students at Stanford, create Yahoo!, the first search engine.</a:t>
            </a:r>
          </a:p>
          <a:p>
            <a:r>
              <a:rPr lang="en-US" dirty="0"/>
              <a:t>Mark Andreessen creates </a:t>
            </a:r>
            <a:r>
              <a:rPr lang="en-US" dirty="0" smtClean="0"/>
              <a:t>Netscape Navigator, </a:t>
            </a:r>
            <a:r>
              <a:rPr lang="en-US" dirty="0"/>
              <a:t>the </a:t>
            </a:r>
            <a:r>
              <a:rPr lang="en-US" dirty="0" smtClean="0"/>
              <a:t>oldest browser still in use today.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9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9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9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9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9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9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9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9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Also 1994</a:t>
            </a:r>
          </a:p>
        </p:txBody>
      </p:sp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first unsolicited commercial ad (spam) appears in Usenet newsgroups -- an ad for immigration services from the legal firm Canter &amp; Siegel.  By the end of the decade, spammers ruin Usenet as a useful communications platform, by stuffing the groups with countless unwanted advertisements.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8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8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8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ARF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1995</a:t>
            </a:r>
          </a:p>
        </p:txBody>
      </p:sp>
      <p:sp>
        <p:nvSpPr>
          <p:cNvPr id="200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E-commerce is born with the launching of Amazon.com and eBay.  Today they are the most successful companies on the Internet.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0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0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July 1945</a:t>
            </a:r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Vannevar Bush, the director of the Office of Scientific Research &amp; Development, writes an article in </a:t>
            </a:r>
            <a:r>
              <a:rPr lang="en-US" i="1"/>
              <a:t>The Atlantic Monthly</a:t>
            </a:r>
            <a:r>
              <a:rPr lang="en-US"/>
              <a:t> about a system of interconnected information access (“As We May Think”).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1996</a:t>
            </a:r>
          </a:p>
        </p:txBody>
      </p:sp>
      <p:sp>
        <p:nvSpPr>
          <p:cNvPr id="212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Microsoft launches Internet Explorer.  Two years later it replaces Netscape as the most popular browser.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1998-1999</a:t>
            </a:r>
          </a:p>
        </p:txBody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The best years for the high-tech industry.  Stock in those companies is ridiculously overpriced.</a:t>
            </a:r>
          </a:p>
          <a:p>
            <a:r>
              <a:rPr lang="en-US" sz="2800"/>
              <a:t>Google is launched in 1998.  A year later it becomes the most popular search engine.</a:t>
            </a:r>
          </a:p>
          <a:p>
            <a:r>
              <a:rPr lang="en-US" sz="2800"/>
              <a:t>Companies compete to build the most popular portal pages.</a:t>
            </a:r>
          </a:p>
          <a:p>
            <a:r>
              <a:rPr lang="en-US" sz="2800"/>
              <a:t>Online shopping becomes big business.  Toys-R-Us gets so many Christmas orders for 1999 that it can’t deliver them on time.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1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1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1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1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2000</a:t>
            </a:r>
          </a:p>
        </p:txBody>
      </p:sp>
      <p:sp>
        <p:nvSpPr>
          <p:cNvPr id="202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dreaded Y2K bug fails to destroy computers and civilization.</a:t>
            </a:r>
          </a:p>
          <a:p>
            <a:r>
              <a:rPr lang="en-US"/>
              <a:t>The US Justice Department’s anti-trust suit against Microsoft causes the whole high-tech industry to go bust.</a:t>
            </a:r>
          </a:p>
          <a:p>
            <a:r>
              <a:rPr lang="en-US"/>
              <a:t>17 dot-coms advertise at the Superbowl.  A year later, only 7 of them are still in business.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2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2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2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2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2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2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2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2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2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2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2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2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2001</a:t>
            </a:r>
          </a:p>
        </p:txBody>
      </p:sp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AOL buys Time-Warner in one of the largest corporate mergers ever.  Over the next year, however, the new mega-corporation loses nearly $100 billion.</a:t>
            </a:r>
          </a:p>
          <a:p>
            <a:r>
              <a:rPr lang="en-US" dirty="0"/>
              <a:t>Introduction of “blogs” (weblogs, online diaries).</a:t>
            </a:r>
          </a:p>
          <a:p>
            <a:r>
              <a:rPr lang="en-US" dirty="0"/>
              <a:t>Wikipedia, the </a:t>
            </a:r>
            <a:r>
              <a:rPr lang="en-US" dirty="0" smtClean="0"/>
              <a:t>peoples’ online encyclopedia</a:t>
            </a:r>
            <a:r>
              <a:rPr lang="en-US" dirty="0"/>
              <a:t>, is launched.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03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03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03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03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203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203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203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203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203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203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203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203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2003</a:t>
            </a:r>
          </a:p>
        </p:txBody>
      </p:sp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r>
              <a:rPr lang="en-US" dirty="0"/>
              <a:t>Spam now makes up more than 50% of all e-mail (Boo!).</a:t>
            </a:r>
          </a:p>
          <a:p>
            <a:r>
              <a:rPr lang="en-US" dirty="0"/>
              <a:t>Internet Explorer peaks, with 96% of </a:t>
            </a:r>
            <a:r>
              <a:rPr lang="en-US" dirty="0" smtClean="0"/>
              <a:t>people on the Internet </a:t>
            </a:r>
            <a:r>
              <a:rPr lang="en-US" dirty="0"/>
              <a:t>using it.  Afterwards it suffers from various problems, especially hackers and viruses, caused by old </a:t>
            </a:r>
            <a:r>
              <a:rPr lang="en-US" dirty="0" smtClean="0"/>
              <a:t>software.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7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7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7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GOTSPAM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7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7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7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HIPBUM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2004</a:t>
            </a:r>
          </a:p>
        </p:txBody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2004 presidential election is dramatically affected by the “New Media”:</a:t>
            </a:r>
          </a:p>
          <a:p>
            <a:pPr lvl="1"/>
            <a:r>
              <a:rPr lang="en-US" dirty="0"/>
              <a:t>Howard Dean raises most of his money online.</a:t>
            </a:r>
          </a:p>
          <a:p>
            <a:pPr lvl="1"/>
            <a:r>
              <a:rPr lang="en-US" dirty="0"/>
              <a:t>Conservative online journals like The Drudge Report and </a:t>
            </a:r>
            <a:r>
              <a:rPr lang="en-US" dirty="0" err="1"/>
              <a:t>Newsmax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Websites like Moveon.org, and forums like FreeRepublic.com.</a:t>
            </a:r>
          </a:p>
          <a:p>
            <a:pPr lvl="1"/>
            <a:r>
              <a:rPr lang="en-US" dirty="0"/>
              <a:t>Blogs like </a:t>
            </a:r>
            <a:r>
              <a:rPr lang="en-US" dirty="0" err="1"/>
              <a:t>Instapundit</a:t>
            </a:r>
            <a:r>
              <a:rPr lang="en-US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9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9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9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9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ndotha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9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9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9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9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Yearg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9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9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9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9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AFACT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9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9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9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9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RimSho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9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9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9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9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923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Also 2004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Firefox</a:t>
            </a:r>
            <a:r>
              <a:rPr lang="en-US" dirty="0"/>
              <a:t>, the first browser to </a:t>
            </a:r>
            <a:r>
              <a:rPr lang="en-US" dirty="0" smtClean="0"/>
              <a:t>successfully challenge Internet Explorer, </a:t>
            </a:r>
            <a:r>
              <a:rPr lang="en-US" dirty="0"/>
              <a:t>is </a:t>
            </a:r>
            <a:r>
              <a:rPr lang="en-US" dirty="0" smtClean="0"/>
              <a:t>launched.  Worldwide, Internet Explorer usage </a:t>
            </a:r>
            <a:r>
              <a:rPr lang="en-US" dirty="0"/>
              <a:t>drops to 32% by 2012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49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2005</a:t>
            </a:r>
          </a:p>
        </p:txBody>
      </p:sp>
      <p:sp>
        <p:nvSpPr>
          <p:cNvPr id="211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Spyware and “phishing” become greater threats to users than viruses and spam.</a:t>
            </a:r>
          </a:p>
          <a:p>
            <a:r>
              <a:rPr lang="en-US"/>
              <a:t>Google.com is now the most popular page on the Internet, allowing Google to compete with Microsoft and AOL.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1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1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1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1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1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RimSho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1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1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1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1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1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RimSho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2006-2010</a:t>
            </a:r>
            <a:endParaRPr lang="en-US" dirty="0"/>
          </a:p>
        </p:txBody>
      </p:sp>
      <p:sp>
        <p:nvSpPr>
          <p:cNvPr id="215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Broadband access becomes common, allowing people to interact on websites requiring a fast connection like YouTube, MySpace, Facebook, and Twitter.  Some call it Web 2.0, the second generation of the World Wide Web</a:t>
            </a:r>
            <a:r>
              <a:rPr lang="en-US" dirty="0" smtClean="0"/>
              <a:t>.</a:t>
            </a:r>
          </a:p>
          <a:p>
            <a:r>
              <a:rPr lang="en-US" dirty="0"/>
              <a:t>Google Chrome, another very popular browser, is launched in 2008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15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15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67300"/>
          </a:xfrm>
        </p:spPr>
        <p:txBody>
          <a:bodyPr/>
          <a:lstStyle/>
          <a:p>
            <a:r>
              <a:rPr lang="en-US" dirty="0" smtClean="0"/>
              <a:t>Mark </a:t>
            </a:r>
            <a:r>
              <a:rPr lang="en-US" dirty="0" err="1" smtClean="0"/>
              <a:t>Zuckerberg</a:t>
            </a:r>
            <a:r>
              <a:rPr lang="en-US" dirty="0" smtClean="0"/>
              <a:t>, the founder and CEO of Facebook, becomes Time Magazine’s “Person of the Year.”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9912" y="2743200"/>
            <a:ext cx="2924175" cy="389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27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1958</a:t>
            </a:r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 government establishes the Advanced Research Projects Agency (ARPA) to promote advances in science and technology.  This is in response to the Soviet Union’s 1957 launch of Sputnik I.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09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555875"/>
            <a:ext cx="7945438" cy="3578225"/>
          </a:xfrm>
        </p:spPr>
        <p:txBody>
          <a:bodyPr/>
          <a:lstStyle/>
          <a:p>
            <a:endParaRPr lang="en-US" sz="2800" dirty="0"/>
          </a:p>
          <a:p>
            <a:endParaRPr lang="en-US" sz="2800" dirty="0"/>
          </a:p>
          <a:p>
            <a:pPr>
              <a:buClr>
                <a:schemeClr val="folHlink"/>
              </a:buClr>
            </a:pPr>
            <a:r>
              <a:rPr lang="en-US" sz="2800" dirty="0"/>
              <a:t>Another PowerPoint presentation by Charles Kimball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pic>
        <p:nvPicPr>
          <p:cNvPr id="210948" name="Picture 4" descr="vilani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57600" y="533400"/>
            <a:ext cx="1828800" cy="1828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10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10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1962, 1965</a:t>
            </a: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Proposals are made at ARPA to build a computer network, for defensive purposes, but not until 1967 does ARPA agree to do it.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1969</a:t>
            </a:r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ARPANet is launched, with four nodes (connections):</a:t>
            </a:r>
          </a:p>
          <a:p>
            <a:r>
              <a:rPr lang="en-US"/>
              <a:t>UCLA</a:t>
            </a:r>
          </a:p>
          <a:p>
            <a:r>
              <a:rPr lang="en-US"/>
              <a:t>Stanford</a:t>
            </a:r>
          </a:p>
          <a:p>
            <a:r>
              <a:rPr lang="en-US"/>
              <a:t>University of California at Santa Barbara</a:t>
            </a:r>
          </a:p>
          <a:p>
            <a:r>
              <a:rPr lang="en-US"/>
              <a:t>University of Utah</a:t>
            </a:r>
          </a:p>
          <a:p>
            <a:endParaRPr lang="en-US"/>
          </a:p>
        </p:txBody>
      </p:sp>
      <p:pic>
        <p:nvPicPr>
          <p:cNvPr id="189444" name="gore1719.wav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6096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864" fill="hold"/>
                                        <p:tgtEl>
                                          <p:spTgt spid="1894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9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9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9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9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9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9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9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9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9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9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9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9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9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9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9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9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944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1969</a:t>
            </a:r>
          </a:p>
        </p:txBody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Compuserve is founded as a time-sharing system, allowing various people to use an insurance company’s mainframe computer.</a:t>
            </a:r>
          </a:p>
          <a:p>
            <a:r>
              <a:rPr lang="en-US"/>
              <a:t>In 1979 CompuServe began offering technical support, e-mail, and electronic discussion groups to personal computer users with a modem.</a:t>
            </a:r>
          </a:p>
          <a:p>
            <a:pPr>
              <a:buFont typeface="Wingdings" pitchFamily="2" charset="2"/>
              <a:buNone/>
            </a:pPr>
            <a:endParaRPr lang="en-US"/>
          </a:p>
          <a:p>
            <a:pPr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1971</a:t>
            </a:r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Ray Tomlinson invents the first two e-mail programs for ARPANet:</a:t>
            </a:r>
          </a:p>
          <a:p>
            <a:r>
              <a:rPr lang="en-US"/>
              <a:t>SNDMSG</a:t>
            </a:r>
          </a:p>
          <a:p>
            <a:r>
              <a:rPr lang="en-US"/>
              <a:t>READMAIL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0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0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GOTMAI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0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0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0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0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1973</a:t>
            </a:r>
          </a:p>
        </p:txBody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ARPANet gets its first international connections:</a:t>
            </a:r>
          </a:p>
          <a:p>
            <a:r>
              <a:rPr lang="en-US"/>
              <a:t>University College of London</a:t>
            </a:r>
          </a:p>
          <a:p>
            <a:r>
              <a:rPr lang="en-US"/>
              <a:t>Norwegian Royal Radar Establishment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1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1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1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1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191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191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1974</a:t>
            </a:r>
          </a:p>
        </p:txBody>
      </p:sp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Vince Cerf invents TCP/IP, the system for transmitting data across the Internet that is still used today.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gital Dots">
  <a:themeElements>
    <a:clrScheme name="Digital Dots 2">
      <a:dk1>
        <a:srgbClr val="5B5B89"/>
      </a:dk1>
      <a:lt1>
        <a:srgbClr val="FFFFFF"/>
      </a:lt1>
      <a:dk2>
        <a:srgbClr val="666699"/>
      </a:dk2>
      <a:lt2>
        <a:srgbClr val="DFDEF6"/>
      </a:lt2>
      <a:accent1>
        <a:srgbClr val="6666FF"/>
      </a:accent1>
      <a:accent2>
        <a:srgbClr val="52527C"/>
      </a:accent2>
      <a:accent3>
        <a:srgbClr val="B8B8CA"/>
      </a:accent3>
      <a:accent4>
        <a:srgbClr val="DADADA"/>
      </a:accent4>
      <a:accent5>
        <a:srgbClr val="B8B8FF"/>
      </a:accent5>
      <a:accent6>
        <a:srgbClr val="494970"/>
      </a:accent6>
      <a:hlink>
        <a:srgbClr val="9999FF"/>
      </a:hlink>
      <a:folHlink>
        <a:srgbClr val="CCCCFF"/>
      </a:folHlink>
    </a:clrScheme>
    <a:fontScheme name="Digital Dot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gital Dots 1">
        <a:dk1>
          <a:srgbClr val="00008A"/>
        </a:dk1>
        <a:lt1>
          <a:srgbClr val="FFFFFF"/>
        </a:lt1>
        <a:dk2>
          <a:srgbClr val="000099"/>
        </a:dk2>
        <a:lt2>
          <a:srgbClr val="FFFFFF"/>
        </a:lt2>
        <a:accent1>
          <a:srgbClr val="0099FF"/>
        </a:accent1>
        <a:accent2>
          <a:srgbClr val="00007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6E"/>
        </a:accent6>
        <a:hlink>
          <a:srgbClr val="EAEAEA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2">
        <a:dk1>
          <a:srgbClr val="5B5B89"/>
        </a:dk1>
        <a:lt1>
          <a:srgbClr val="FFFFFF"/>
        </a:lt1>
        <a:dk2>
          <a:srgbClr val="666699"/>
        </a:dk2>
        <a:lt2>
          <a:srgbClr val="DFDEF6"/>
        </a:lt2>
        <a:accent1>
          <a:srgbClr val="6666FF"/>
        </a:accent1>
        <a:accent2>
          <a:srgbClr val="52527C"/>
        </a:accent2>
        <a:accent3>
          <a:srgbClr val="B8B8CA"/>
        </a:accent3>
        <a:accent4>
          <a:srgbClr val="DADADA"/>
        </a:accent4>
        <a:accent5>
          <a:srgbClr val="B8B8FF"/>
        </a:accent5>
        <a:accent6>
          <a:srgbClr val="494970"/>
        </a:accent6>
        <a:hlink>
          <a:srgbClr val="9999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3">
        <a:dk1>
          <a:srgbClr val="70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6000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56000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4">
        <a:dk1>
          <a:srgbClr val="000000"/>
        </a:dk1>
        <a:lt1>
          <a:srgbClr val="FDEB9D"/>
        </a:lt1>
        <a:dk2>
          <a:srgbClr val="000000"/>
        </a:dk2>
        <a:lt2>
          <a:srgbClr val="E0CE82"/>
        </a:lt2>
        <a:accent1>
          <a:srgbClr val="EAEAEA"/>
        </a:accent1>
        <a:accent2>
          <a:srgbClr val="C2B476"/>
        </a:accent2>
        <a:accent3>
          <a:srgbClr val="FEF3CC"/>
        </a:accent3>
        <a:accent4>
          <a:srgbClr val="000000"/>
        </a:accent4>
        <a:accent5>
          <a:srgbClr val="F3F3F3"/>
        </a:accent5>
        <a:accent6>
          <a:srgbClr val="B0A36A"/>
        </a:accent6>
        <a:hlink>
          <a:srgbClr val="A47900"/>
        </a:hlink>
        <a:folHlink>
          <a:srgbClr val="8C8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gital Dots 5">
        <a:dk1>
          <a:srgbClr val="5B5E52"/>
        </a:dk1>
        <a:lt1>
          <a:srgbClr val="FFFFFF"/>
        </a:lt1>
        <a:dk2>
          <a:srgbClr val="686B5D"/>
        </a:dk2>
        <a:lt2>
          <a:srgbClr val="CCD5C7"/>
        </a:lt2>
        <a:accent1>
          <a:srgbClr val="809EA8"/>
        </a:accent1>
        <a:accent2>
          <a:srgbClr val="4F5147"/>
        </a:accent2>
        <a:accent3>
          <a:srgbClr val="B9BAB6"/>
        </a:accent3>
        <a:accent4>
          <a:srgbClr val="DADADA"/>
        </a:accent4>
        <a:accent5>
          <a:srgbClr val="C0CCD1"/>
        </a:accent5>
        <a:accent6>
          <a:srgbClr val="47493F"/>
        </a:accent6>
        <a:hlink>
          <a:srgbClr val="AAA854"/>
        </a:hlink>
        <a:folHlink>
          <a:srgbClr val="E1D0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6">
        <a:dk1>
          <a:srgbClr val="46532B"/>
        </a:dk1>
        <a:lt1>
          <a:srgbClr val="FFFFFF"/>
        </a:lt1>
        <a:dk2>
          <a:srgbClr val="4E5D31"/>
        </a:dk2>
        <a:lt2>
          <a:srgbClr val="FFFFCC"/>
        </a:lt2>
        <a:accent1>
          <a:srgbClr val="8F8C00"/>
        </a:accent1>
        <a:accent2>
          <a:srgbClr val="424F29"/>
        </a:accent2>
        <a:accent3>
          <a:srgbClr val="B2B6AD"/>
        </a:accent3>
        <a:accent4>
          <a:srgbClr val="DADADA"/>
        </a:accent4>
        <a:accent5>
          <a:srgbClr val="C6C5AA"/>
        </a:accent5>
        <a:accent6>
          <a:srgbClr val="3B4724"/>
        </a:accent6>
        <a:hlink>
          <a:srgbClr val="33CC33"/>
        </a:hlink>
        <a:folHlink>
          <a:srgbClr val="00A1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7">
        <a:dk1>
          <a:srgbClr val="007673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5A58"/>
        </a:accent6>
        <a:hlink>
          <a:srgbClr val="FFCC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8">
        <a:dk1>
          <a:srgbClr val="000000"/>
        </a:dk1>
        <a:lt1>
          <a:srgbClr val="E6F8F4"/>
        </a:lt1>
        <a:dk2>
          <a:srgbClr val="000000"/>
        </a:dk2>
        <a:lt2>
          <a:srgbClr val="C5DBD6"/>
        </a:lt2>
        <a:accent1>
          <a:srgbClr val="CCFF99"/>
        </a:accent1>
        <a:accent2>
          <a:srgbClr val="ACBAB7"/>
        </a:accent2>
        <a:accent3>
          <a:srgbClr val="F0FBF8"/>
        </a:accent3>
        <a:accent4>
          <a:srgbClr val="000000"/>
        </a:accent4>
        <a:accent5>
          <a:srgbClr val="E2FFCA"/>
        </a:accent5>
        <a:accent6>
          <a:srgbClr val="9BA8A6"/>
        </a:accent6>
        <a:hlink>
          <a:srgbClr val="008080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gital Dots 9">
        <a:dk1>
          <a:srgbClr val="000000"/>
        </a:dk1>
        <a:lt1>
          <a:srgbClr val="EAEAEA"/>
        </a:lt1>
        <a:dk2>
          <a:srgbClr val="000000"/>
        </a:dk2>
        <a:lt2>
          <a:srgbClr val="D1D1D1"/>
        </a:lt2>
        <a:accent1>
          <a:srgbClr val="CCECFF"/>
        </a:accent1>
        <a:accent2>
          <a:srgbClr val="B2B2B2"/>
        </a:accent2>
        <a:accent3>
          <a:srgbClr val="F3F3F3"/>
        </a:accent3>
        <a:accent4>
          <a:srgbClr val="000000"/>
        </a:accent4>
        <a:accent5>
          <a:srgbClr val="E2F4FF"/>
        </a:accent5>
        <a:accent6>
          <a:srgbClr val="A1A1A1"/>
        </a:accent6>
        <a:hlink>
          <a:srgbClr val="7200E4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Digital Dots</Template>
  <TotalTime>259</TotalTime>
  <Words>967</Words>
  <Application>Microsoft Office PowerPoint</Application>
  <PresentationFormat>On-screen Show (4:3)</PresentationFormat>
  <Paragraphs>87</Paragraphs>
  <Slides>31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Digital Dots</vt:lpstr>
      <vt:lpstr>Internet Milestones</vt:lpstr>
      <vt:lpstr>July 1945</vt:lpstr>
      <vt:lpstr>1958</vt:lpstr>
      <vt:lpstr>1962, 1965</vt:lpstr>
      <vt:lpstr>1969</vt:lpstr>
      <vt:lpstr>1969</vt:lpstr>
      <vt:lpstr>1971</vt:lpstr>
      <vt:lpstr>1973</vt:lpstr>
      <vt:lpstr>1974</vt:lpstr>
      <vt:lpstr>1979</vt:lpstr>
      <vt:lpstr>1986</vt:lpstr>
      <vt:lpstr>1989</vt:lpstr>
      <vt:lpstr>1990</vt:lpstr>
      <vt:lpstr>1992</vt:lpstr>
      <vt:lpstr>Also 1992</vt:lpstr>
      <vt:lpstr>1993</vt:lpstr>
      <vt:lpstr>1994</vt:lpstr>
      <vt:lpstr>Also 1994</vt:lpstr>
      <vt:lpstr>1995</vt:lpstr>
      <vt:lpstr>1996</vt:lpstr>
      <vt:lpstr>1998-1999</vt:lpstr>
      <vt:lpstr>2000</vt:lpstr>
      <vt:lpstr>2001</vt:lpstr>
      <vt:lpstr>2003</vt:lpstr>
      <vt:lpstr>2004</vt:lpstr>
      <vt:lpstr>Also 2004</vt:lpstr>
      <vt:lpstr>2005</vt:lpstr>
      <vt:lpstr>2006-2010</vt:lpstr>
      <vt:lpstr>2011</vt:lpstr>
      <vt:lpstr>PowerPoint Presentation</vt:lpstr>
      <vt:lpstr>PowerPoint Presentation</vt:lpstr>
    </vt:vector>
  </TitlesOfParts>
  <Company>Positron Enterprises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Milestones in the Internet</dc:title>
  <dc:creator>Charles Kimball</dc:creator>
  <cp:lastModifiedBy>radio shack</cp:lastModifiedBy>
  <cp:revision>29</cp:revision>
  <cp:lastPrinted>1601-01-01T00:00:00Z</cp:lastPrinted>
  <dcterms:created xsi:type="dcterms:W3CDTF">2003-06-18T18:28:34Z</dcterms:created>
  <dcterms:modified xsi:type="dcterms:W3CDTF">2012-12-04T20:01:12Z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8</vt:i4>
  </property>
</Properties>
</file>